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1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52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50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18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871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47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28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29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85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2856-B39D-4543-A8AB-438B804BCB41}" type="datetimeFigureOut">
              <a:rPr lang="en-IN" smtClean="0"/>
              <a:t>18-10-2020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1F1B-216F-4A11-A86E-06CEA3515A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52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Chronic Renal </a:t>
            </a:r>
            <a:r>
              <a:rPr lang="en-IN" dirty="0">
                <a:solidFill>
                  <a:srgbClr val="0070C0"/>
                </a:solidFill>
                <a:latin typeface="Baskerville Old Face" panose="02020602080505020303" pitchFamily="18" charset="0"/>
              </a:rPr>
              <a:t>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9646" y="4725760"/>
            <a:ext cx="4614930" cy="933104"/>
          </a:xfrm>
        </p:spPr>
        <p:txBody>
          <a:bodyPr/>
          <a:lstStyle/>
          <a:p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Dr.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Hari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Sankar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V</a:t>
            </a:r>
          </a:p>
          <a:p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Associate Professor, </a:t>
            </a:r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Dept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of PM </a:t>
            </a:r>
            <a:endParaRPr lang="en-IN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10679819" y="5371553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Triangle 6"/>
          <p:cNvSpPr/>
          <p:nvPr/>
        </p:nvSpPr>
        <p:spPr>
          <a:xfrm rot="5400000">
            <a:off x="361696" y="-82057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Triangle 7"/>
          <p:cNvSpPr/>
          <p:nvPr/>
        </p:nvSpPr>
        <p:spPr>
          <a:xfrm rot="10800000">
            <a:off x="10859061" y="97184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Triangle 8"/>
          <p:cNvSpPr/>
          <p:nvPr/>
        </p:nvSpPr>
        <p:spPr>
          <a:xfrm>
            <a:off x="182454" y="5192312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3" y="3486331"/>
            <a:ext cx="5734850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988" y="153405"/>
            <a:ext cx="31070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PROGRESSION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988" y="860808"/>
            <a:ext cx="117616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Reduction in the number of functioning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nephrons lead to hypertrophy and increased glomerular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filtration by the surviving nephrons.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Glomerular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hyperfiltration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initially maintains GFR but later,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overworked nephrons succumb to the increased workload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lead to proteinuria, which causes further damage to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glomeruli and the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tubulo-interstium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extent of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tubulo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-interstitial damage is an important factor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determining disease progression.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Hypertension which is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present in over 90% of cases of advanced CKD leads to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further progression of the disease, if not controlled.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355" y="1004552"/>
            <a:ext cx="117541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Hyperglycemia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also causes structural and functional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changes in the glomeruli leading to progressive renal failure.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Progressive destruction of nephrons leads to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several adaptive mechanisms which enable the remaining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nephrons to maintain body homeostasis.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Initially this adaptive changes are beneficial, later, they lead to maladaptive consequences.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nature of the primary kidney disease and its activity also dictates the progression.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rate of progression of glomerular diseases is faster than that of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tubulo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-interstitial diseases.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7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4289" y="20393"/>
            <a:ext cx="75598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FF66FF"/>
                </a:solidFill>
                <a:latin typeface="Rockwell" panose="02060603020205020403" pitchFamily="18" charset="0"/>
              </a:rPr>
              <a:t>CLINICAL MANIFESTATIONS OF CKD</a:t>
            </a:r>
            <a:endParaRPr lang="en-IN" sz="3000" dirty="0">
              <a:solidFill>
                <a:srgbClr val="FF66FF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547" y="525353"/>
            <a:ext cx="116940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early stages of CKD are usually asymptomatic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and are detected only on investigations</a:t>
            </a:r>
          </a:p>
          <a:p>
            <a:pPr algn="just"/>
            <a:r>
              <a:rPr lang="en-IN" sz="3000" b="1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Edema</a:t>
            </a:r>
            <a:endParaRPr lang="en-IN" sz="3000" b="1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Hypertension</a:t>
            </a:r>
          </a:p>
          <a:p>
            <a:pPr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Cardiovascular Manifestations- </a:t>
            </a:r>
            <a:endParaRPr lang="en-IN" sz="3000" b="1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Left Ventricular Hypertrophy.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Ischemic Heart Disease.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Congestive Cardiac Failure.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Uremic Cardiomyopathy.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Bradycardia.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Syncope 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Cardiac Arrhythmias.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Premature Atherosclerosis, </a:t>
            </a:r>
            <a:endParaRPr lang="en-IN" sz="29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5188" y="3036646"/>
            <a:ext cx="6568225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900" dirty="0">
                <a:solidFill>
                  <a:srgbClr val="0070C0"/>
                </a:solidFill>
                <a:latin typeface="Rockwell" panose="02060603020205020403" pitchFamily="18" charset="0"/>
              </a:rPr>
              <a:t>vascular calcification, Pericarditis presents with chest pain. </a:t>
            </a:r>
            <a:endParaRPr lang="en-IN" sz="29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Loud </a:t>
            </a:r>
            <a:r>
              <a:rPr lang="en-IN" sz="2900" dirty="0">
                <a:solidFill>
                  <a:srgbClr val="0070C0"/>
                </a:solidFill>
                <a:latin typeface="Rockwell" panose="02060603020205020403" pitchFamily="18" charset="0"/>
              </a:rPr>
              <a:t>pericardial friction rub is audible on auscultation. </a:t>
            </a:r>
            <a:r>
              <a:rPr lang="en-IN" sz="2900" dirty="0" err="1">
                <a:solidFill>
                  <a:srgbClr val="0070C0"/>
                </a:solidFill>
                <a:latin typeface="Rockwell" panose="02060603020205020403" pitchFamily="18" charset="0"/>
              </a:rPr>
              <a:t>Fibrinous</a:t>
            </a:r>
            <a:r>
              <a:rPr lang="en-IN" sz="29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pericarditis.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 mild </a:t>
            </a:r>
            <a:r>
              <a:rPr lang="en-IN" sz="2900" dirty="0">
                <a:solidFill>
                  <a:srgbClr val="0070C0"/>
                </a:solidFill>
                <a:latin typeface="Rockwell" panose="02060603020205020403" pitchFamily="18" charset="0"/>
              </a:rPr>
              <a:t>impairment of renal function can lead to cardiovascular morbidity and mortality.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066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425" y="169193"/>
            <a:ext cx="1182280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Gastrointestinal 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Manifestations- </a:t>
            </a:r>
            <a:endParaRPr lang="en-IN" sz="3000" b="1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Anorexia.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Nausea.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Vomiting.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Dyspeptic symptoms.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Constipation or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diarrhea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Uremic stomatitis with dry mucous membranes, multiple small oral ulcers and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parotitis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are also seen.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‘uremic fetor’.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Severe abdominal pain and paralytic ileus.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Ascites.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3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941" y="180305"/>
            <a:ext cx="89250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Neuropsychiatric Manifestations</a:t>
            </a:r>
            <a:endParaRPr lang="en-IN" sz="3000" b="1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617" y="597622"/>
            <a:ext cx="630206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Paresthesias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Sensory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or motor peripheral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neuropathy.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Pruritus.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restless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legs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syndrome.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bladder dysfunction.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anxiety,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depression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personality changes and disturbances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sleep.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Flapping tremor (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asterixis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) and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Myoclonic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jerks are features of uncontrolled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uremia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146978" y="720504"/>
            <a:ext cx="5791737" cy="5448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i="1" dirty="0">
                <a:solidFill>
                  <a:srgbClr val="0070C0"/>
                </a:solidFill>
                <a:latin typeface="Rockwell" panose="02060603020205020403" pitchFamily="18" charset="0"/>
              </a:rPr>
              <a:t>‘dialysis </a:t>
            </a:r>
            <a:r>
              <a:rPr lang="en-IN" sz="3000" b="1" i="1" dirty="0" err="1">
                <a:solidFill>
                  <a:srgbClr val="0070C0"/>
                </a:solidFill>
                <a:latin typeface="Rockwell" panose="02060603020205020403" pitchFamily="18" charset="0"/>
              </a:rPr>
              <a:t>disequillibrium</a:t>
            </a:r>
            <a:r>
              <a:rPr lang="en-IN" sz="3000" b="1" i="1" dirty="0">
                <a:solidFill>
                  <a:srgbClr val="0070C0"/>
                </a:solidFill>
                <a:latin typeface="Rockwell" panose="02060603020205020403" pitchFamily="18" charset="0"/>
              </a:rPr>
              <a:t> syndrome</a:t>
            </a:r>
            <a:r>
              <a:rPr lang="en-IN" sz="3000" i="1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’ – in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dialysis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abrupt and rapid removal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urea from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blood may lead to higher concentration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urea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brain since it does not cross the blood-brain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barrier rapidly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This leads to cerebral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and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transient neuropsychiatric manifestations.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i="1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Rarely</a:t>
            </a:r>
            <a:r>
              <a:rPr lang="en-IN" sz="3000" i="1" dirty="0">
                <a:solidFill>
                  <a:srgbClr val="0070C0"/>
                </a:solidFill>
                <a:latin typeface="Rockwell" panose="02060603020205020403" pitchFamily="18" charset="0"/>
              </a:rPr>
              <a:t>, convulsions and coma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5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793" y="128789"/>
            <a:ext cx="1167040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Cutaneous Manifestations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The characteristic sallow complexion in renal failure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is due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to pallor and the deposition of yellowish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brown </a:t>
            </a:r>
            <a:r>
              <a:rPr lang="en-IN" sz="3000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urochrome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pigment. </a:t>
            </a:r>
            <a:endParaRPr lang="en-IN" sz="30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Recurrent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skin infections,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dry scaly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skin with severe itching, rashes,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erythema, vesicles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and ulcerations are common. </a:t>
            </a:r>
            <a:endParaRPr lang="en-IN" sz="30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Pruritic </a:t>
            </a:r>
            <a:r>
              <a:rPr lang="en-IN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hyperkeratotic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papular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eruptions or </a:t>
            </a:r>
            <a:r>
              <a:rPr lang="en-IN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Kyrle’s</a:t>
            </a:r>
            <a:r>
              <a:rPr lang="en-IN" sz="3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disease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occurs in diabetics. </a:t>
            </a:r>
            <a:endParaRPr lang="en-IN" sz="30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stage V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CKD, precipitation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of urea on the surface of the skin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gives rise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to </a:t>
            </a:r>
            <a:r>
              <a:rPr lang="en-IN" sz="3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‘uremic frost’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Bleeding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into the skin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and mucosa because of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platelet dysfunction.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Nail changes include pitting, burrowing and </a:t>
            </a:r>
            <a:r>
              <a:rPr lang="en-IN" sz="3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‘half </a:t>
            </a:r>
            <a:r>
              <a:rPr lang="en-IN" sz="3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and half</a:t>
            </a:r>
            <a:r>
              <a:rPr lang="en-IN" sz="3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’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nails. </a:t>
            </a:r>
            <a:endParaRPr lang="en-IN" sz="30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 </a:t>
            </a:r>
            <a:r>
              <a:rPr lang="en-IN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conjunctival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deposition of calcium leads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to redness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and gritty feeling in the eye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called the </a:t>
            </a:r>
            <a:r>
              <a:rPr lang="en-IN" sz="3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‘uremic </a:t>
            </a:r>
            <a:r>
              <a:rPr lang="en-IN" sz="3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red eye’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</a:t>
            </a:r>
            <a:r>
              <a:rPr lang="en-IN" sz="3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deposition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of calcium as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band in 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the lamina </a:t>
            </a:r>
            <a:r>
              <a:rPr lang="en-IN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propria</a:t>
            </a:r>
            <a:r>
              <a:rPr lang="en-IN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of the cornea </a:t>
            </a:r>
            <a:r>
              <a:rPr lang="en-IN" sz="30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cause </a:t>
            </a:r>
            <a:r>
              <a:rPr lang="en-IN" sz="3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‘band </a:t>
            </a:r>
            <a:r>
              <a:rPr lang="en-IN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keratopathy</a:t>
            </a:r>
            <a:r>
              <a:rPr lang="en-IN" sz="3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.’</a:t>
            </a:r>
            <a:endParaRPr lang="en-IN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44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IN" dirty="0">
              <a:latin typeface="Rockwell" panose="02060603020205020403" pitchFamily="18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577" y="206062"/>
            <a:ext cx="11706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Hematological</a:t>
            </a: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Manifestations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Anemia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is common in chronic kidney disease.  It appears when the GFR is below 50 ml/min (stage 3 CKD) and progressively worsens as GFR declines further.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Symptoms appear much later, (stage 4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ckd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anemia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is normocytic normochromic.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most important cause is decreased secretion of erythropoietin (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epo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Prolonged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anemia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can lead to worsening of renal function and lead to left ventricular hypertrophy and increased myocardial oxygen demand.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Platelet dysfunction occurs due to factors like retention of uremic toxins, nitric oxide and hyperparathyroidism.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98" y="70112"/>
            <a:ext cx="1193748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Skeletal</a:t>
            </a:r>
            <a:r>
              <a:rPr lang="en-IN" sz="3000" b="1" dirty="0">
                <a:solidFill>
                  <a:srgbClr val="231F20"/>
                </a:solidFill>
                <a:latin typeface="Rockwell" panose="02060603020205020403" pitchFamily="18" charset="0"/>
              </a:rPr>
              <a:t> 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Abnormalities - Renal </a:t>
            </a:r>
            <a:r>
              <a:rPr lang="en-IN" sz="3000" b="1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Osteodystrophy</a:t>
            </a:r>
            <a:endParaRPr lang="en-IN" sz="3000" b="1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As renal failure progresses,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hyperphosphatemia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hypokalemia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secondary hyperparathyroidism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develops.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Adults with advanced CKD manifest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with high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turnover bone disease (due to hyperparathyroidism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), low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turnover bone disease (due to vitamin 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deficiency or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aluminum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toxicity) or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adynamic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bone disease (due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to excessive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suppression of PTH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Skeletal deformities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are more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pronounced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children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Typical radiographic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features include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subperiosteal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resorption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in the phalanges, ‘salt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pepper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” pattern in the skull, vascular calcifications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peripheral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arteries like radial and femoral arteries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osteosclerosis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(rugger jersey spine).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Large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osteoclastic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tumours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may be seen (brown tumours) in the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skeleton around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weight bearing areas. </a:t>
            </a:r>
          </a:p>
        </p:txBody>
      </p:sp>
    </p:spTree>
    <p:extLst>
      <p:ext uri="{BB962C8B-B14F-4D97-AF65-F5344CB8AC3E}">
        <p14:creationId xmlns:p14="http://schemas.microsoft.com/office/powerpoint/2010/main" val="564119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456" y="382012"/>
            <a:ext cx="117326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 rare and unusual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syndrome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patients with severe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osteitis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is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calciphylaxis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This is due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 extra-osseous calcium deposition in soft tissues.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It manifests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as painful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violaceous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mottling of the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skin followed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by progressive gangrenous ulcerations at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fingers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toes and ankles.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Osteomalacia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the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second pattern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bone disease seen in chronic kidney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disease.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181" y="140526"/>
            <a:ext cx="537102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Respiratory Manifestations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972" y="971070"/>
            <a:ext cx="11706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Dyspnea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due to pulmonary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pleural effusion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or severe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metabolic acidosis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‘Uremic lung’ may be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seen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radiologically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as a butterfly shadow in the area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hilum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this is due to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noncardiogenic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pulmonary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associated with increased pulmonary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capillary permeability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exudation of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proteinaceous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fluid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into 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alveoli. Uremic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serositis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may present as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pleurisy with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associated pleural friction rub or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underlying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hemorrhagic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pleural effusion.</a:t>
            </a:r>
          </a:p>
        </p:txBody>
      </p:sp>
    </p:spTree>
    <p:extLst>
      <p:ext uri="{BB962C8B-B14F-4D97-AF65-F5344CB8AC3E}">
        <p14:creationId xmlns:p14="http://schemas.microsoft.com/office/powerpoint/2010/main" val="128424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1819" y="769735"/>
            <a:ext cx="1170689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Chronic kidney disease is defined as either kidney damage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or GFR &lt;60mL/min/1.73m2 for &gt;3 months.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CKD is characterized by kidney damage characterized by structural, functional or pathological abnormalities in the kidney associated with abnormalities in the composition of urine and/or blood of more than 3 months duration.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Anomalies in the imaging tests and decrease in the GFR may be demonstrable.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If the GFR is less than 60 mL/min/1.73 m2 body surface, persisting for more than 3 months, this by itself can constitute CKD.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35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090" y="230678"/>
            <a:ext cx="42162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Other Manifestations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090" y="764024"/>
            <a:ext cx="117775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Due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 chronic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tubulointerstitial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diseases,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hyperchloremic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metabolic acidosis with a normal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anion gap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common.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renal failure advances, high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anion gap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metabolic acidosis supervenes.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Chronic metabolic acidosis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has deleterious effect on the bone and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several organ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functions.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Chronic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malnutrition is common and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it is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caused by anorexia, nausea, poor dietary intake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vomiting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Sexual </a:t>
            </a:r>
            <a:r>
              <a:rPr lang="en-IN" sz="3000" b="1" dirty="0">
                <a:solidFill>
                  <a:srgbClr val="0070C0"/>
                </a:solidFill>
                <a:latin typeface="Rockwell" panose="02060603020205020403" pitchFamily="18" charset="0"/>
              </a:rPr>
              <a:t>dysfunction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also common in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both sexes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males, it manifests as decreased libido,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erectile dysfunction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azoospermia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females, reduction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libido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menstrual irregularities are common. </a:t>
            </a:r>
          </a:p>
        </p:txBody>
      </p:sp>
    </p:spTree>
    <p:extLst>
      <p:ext uri="{BB962C8B-B14F-4D97-AF65-F5344CB8AC3E}">
        <p14:creationId xmlns:p14="http://schemas.microsoft.com/office/powerpoint/2010/main" val="2260734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305" y="265888"/>
            <a:ext cx="117712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Patients with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CKD are more prone to develop infections due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to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immunocompromised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state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Infection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tends to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persist longer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4638" y="1599161"/>
            <a:ext cx="20826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Diagnosis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305" y="2153159"/>
            <a:ext cx="117712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Often CKD may go unnoticed until renal failure is advanced. Strong clinical suspicion and appropriate investigations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are essential for early diagnosis.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diagnosis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established by demonstrating decreased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GFR or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markers of kidney damage.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Estimation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serum creatinine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and a creatinine clearance are usually used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for this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purpose.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Cockroft-Gault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formula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used to know creatinine clearance, (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CrCl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) :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856" y="5918570"/>
            <a:ext cx="4862504" cy="7616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156360" y="6327943"/>
            <a:ext cx="3227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latin typeface="Rockwell" panose="02060603020205020403" pitchFamily="18" charset="0"/>
              </a:rPr>
              <a:t>For females multiply </a:t>
            </a:r>
            <a:r>
              <a:rPr lang="en-IN" dirty="0" smtClean="0">
                <a:latin typeface="Rockwell" panose="02060603020205020403" pitchFamily="18" charset="0"/>
              </a:rPr>
              <a:t> </a:t>
            </a:r>
            <a:r>
              <a:rPr lang="en-IN" dirty="0">
                <a:latin typeface="Rockwell" panose="02060603020205020403" pitchFamily="18" charset="0"/>
              </a:rPr>
              <a:t>by 0.85</a:t>
            </a:r>
          </a:p>
        </p:txBody>
      </p:sp>
    </p:spTree>
    <p:extLst>
      <p:ext uri="{BB962C8B-B14F-4D97-AF65-F5344CB8AC3E}">
        <p14:creationId xmlns:p14="http://schemas.microsoft.com/office/powerpoint/2010/main" val="1927710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821" y="528035"/>
            <a:ext cx="117970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Markers of kidney damage include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proteinuria,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hematuria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or abnormalities of urinary sediment.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Since elevation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serum creatinine occurs only when GFR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below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50% of normal, early detection of CKD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depends on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the other markers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Detection of more than 5 erythrocytes per high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power field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a freshly voided specimen of urine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indicates significant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microscopic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hematuria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if present on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repeated examinations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Presence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dysmorphic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RBCs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acanthocytes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urine usually indicates pathology in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glomerulus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Coexistence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of proteinuria and cellular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casts points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to renal parenchymal disease.</a:t>
            </a:r>
          </a:p>
        </p:txBody>
      </p:sp>
    </p:spTree>
    <p:extLst>
      <p:ext uri="{BB962C8B-B14F-4D97-AF65-F5344CB8AC3E}">
        <p14:creationId xmlns:p14="http://schemas.microsoft.com/office/powerpoint/2010/main" val="664801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3" y="167425"/>
            <a:ext cx="1179704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Low serum calcium, high serum phosphorus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with high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serum alkaline phosphatase is often seen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advanced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kidney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disease.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Serum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bicarbonate is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often reduced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as a result of metabolic acidosis.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High anion gap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is due to decreased ammonium ion production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decreased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excretion of hydrogen ions.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Serum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levels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sodium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are usually normal until renal failure is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very advanced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ability of the kidney to maintain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serum potassium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homeostasis is preserved till the patient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in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stage IV CKD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X-ray of the skeleton may show features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renal rickets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children or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osteomalacia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osteitis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fibrosa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or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osteosclerosis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adults.</a:t>
            </a:r>
          </a:p>
        </p:txBody>
      </p:sp>
    </p:spTree>
    <p:extLst>
      <p:ext uri="{BB962C8B-B14F-4D97-AF65-F5344CB8AC3E}">
        <p14:creationId xmlns:p14="http://schemas.microsoft.com/office/powerpoint/2010/main" val="2925958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699" y="270456"/>
            <a:ext cx="116940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Presence of smaller kidneys detected by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ultrasound imaging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suggests long standing kidney disease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Asymmetry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kidneys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on ultrasound examination may be an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indicator of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underlying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renovascular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disease.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Calcification and stone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disease may be demonstrated by plain X-ray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KUB or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by ultrasound. </a:t>
            </a:r>
            <a:endParaRPr lang="en-IN" sz="30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Doppler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imaging of the kidneys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and renal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blood vessels helps to detect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renovascular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disease early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9659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8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941" y="1136053"/>
            <a:ext cx="117841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present concept of CKD was put forth by the KDOQI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(Kidney Disease Outcomes Quality Initiative).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Time passes , there has been a shift in nomenclature from chronic renal failure to chronic kidney disease.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Chronic renal failure is defined as a condition where there is a permanent and irreversible impairment of renal function persisting over a period of three months or more.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Kidney damage is defined as structural or functional abnormalities of the kidney.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8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577" y="412124"/>
            <a:ext cx="115909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Stages of Chronic Kidney Disease</a:t>
            </a:r>
          </a:p>
          <a:p>
            <a:pPr algn="just"/>
            <a:endParaRPr lang="en-IN" sz="3000" b="1" i="1" u="none" strike="noStrike" baseline="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1" i="1" u="none" strike="noStrike" baseline="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Stage 			Description 				GFR</a:t>
            </a:r>
          </a:p>
          <a:p>
            <a:pPr algn="just"/>
            <a:r>
              <a:rPr lang="en-IN" sz="3000" b="1" i="1" u="none" strike="noStrike" baseline="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									</a:t>
            </a:r>
            <a:r>
              <a:rPr lang="en-IN" sz="2400" b="1" i="1" u="none" strike="noStrike" baseline="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(mL/min/1.73m2)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1. 			Kidney damage with normal 		&gt; 90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				or increased GFR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2. 			Kidney damage with mild 			60-89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				decrease in GFR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FF66FF"/>
                </a:solidFill>
                <a:latin typeface="Rockwell" panose="02060603020205020403" pitchFamily="18" charset="0"/>
              </a:rPr>
              <a:t>3. 			Moderate decrease in GFR 		30-59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4. 			Severe decrease in GFR 			15-29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5. </a:t>
            </a:r>
            <a:r>
              <a:rPr lang="en-IN" sz="3000" b="0" i="0" u="none" strike="noStrike" baseline="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	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			Kidney failure 			&lt; 15 or dialysis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8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062" y="0"/>
            <a:ext cx="1175841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000" b="1" i="0" u="none" strike="noStrike" baseline="0" dirty="0" smtClean="0">
                <a:solidFill>
                  <a:srgbClr val="FF66FF"/>
                </a:solidFill>
                <a:latin typeface="Rockwell" panose="02060603020205020403" pitchFamily="18" charset="0"/>
              </a:rPr>
              <a:t>Staging</a:t>
            </a:r>
          </a:p>
          <a:p>
            <a:pPr algn="just"/>
            <a:endParaRPr lang="en-IN" sz="3000" b="1" i="0" u="none" strike="noStrike" baseline="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Stage 1 CKD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Represents kidney damage when GFR is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normal or high.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Patients with albuminuria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or those with abnormal imaging studies.</a:t>
            </a:r>
          </a:p>
          <a:p>
            <a:pPr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In stage 2 CKD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Evidence of kidney damage with mild decrease in GFR (60- 89 mL/min/1.73 m2).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 the absence of kidney damage, this level of GFR per se, does not constitute CKD.</a:t>
            </a:r>
          </a:p>
          <a:p>
            <a:pPr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Stage 3 CKD </a:t>
            </a:r>
            <a:endParaRPr lang="en-IN" sz="3000" dirty="0" smtClean="0">
              <a:solidFill>
                <a:schemeClr val="accent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patients with moderate decline in GFR (59-30 mL/ min/ 1.73 m2). </a:t>
            </a:r>
          </a:p>
        </p:txBody>
      </p:sp>
    </p:spTree>
    <p:extLst>
      <p:ext uri="{BB962C8B-B14F-4D97-AF65-F5344CB8AC3E}">
        <p14:creationId xmlns:p14="http://schemas.microsoft.com/office/powerpoint/2010/main" val="363558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426" y="769735"/>
            <a:ext cx="1173265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All patients with GFR of less than 60 mL/min/1.73 m2 are classified as having CKD irrespective of whether kidney damage is present or not. </a:t>
            </a:r>
            <a:endParaRPr lang="en-IN" sz="3000" dirty="0" smtClean="0">
              <a:solidFill>
                <a:srgbClr val="ED7D31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This 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is the stage where serum creatinine 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starts to 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rise. </a:t>
            </a:r>
            <a:endParaRPr lang="en-IN" sz="3000" dirty="0" smtClean="0">
              <a:solidFill>
                <a:srgbClr val="ED7D31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Majority 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of patients still remain 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asymptomatic.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ED7D31"/>
                </a:solidFill>
                <a:latin typeface="Rockwell" panose="02060603020205020403" pitchFamily="18" charset="0"/>
              </a:rPr>
              <a:t>Nocturia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and polyuria are early symptoms that 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may appear 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at this stage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.</a:t>
            </a:r>
          </a:p>
          <a:p>
            <a:pPr lvl="0"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In stage 4 CKD,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The fall in GFR is severe (29-15 mL/ min/1.73 m2).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Overt uremic symptoms like loss of appetite, nausea, </a:t>
            </a:r>
            <a:r>
              <a:rPr lang="en-IN" sz="3000" dirty="0" err="1" smtClean="0">
                <a:solidFill>
                  <a:srgbClr val="ED7D31"/>
                </a:solidFill>
                <a:latin typeface="Rockwell" panose="02060603020205020403" pitchFamily="18" charset="0"/>
              </a:rPr>
              <a:t>anemia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 and recurrent infections occur during this stage.</a:t>
            </a:r>
          </a:p>
        </p:txBody>
      </p:sp>
    </p:spTree>
    <p:extLst>
      <p:ext uri="{BB962C8B-B14F-4D97-AF65-F5344CB8AC3E}">
        <p14:creationId xmlns:p14="http://schemas.microsoft.com/office/powerpoint/2010/main" val="241467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699" y="206062"/>
            <a:ext cx="117584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Stage 5 CKD </a:t>
            </a:r>
            <a:endParaRPr lang="en-IN" sz="3000" dirty="0" smtClean="0">
              <a:solidFill>
                <a:srgbClr val="ED7D31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when GFR is less than 15 mL/ min/ 1.73 m2.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At this stage the patient usually requires dialysis or other forms of renal replacement therapy.</a:t>
            </a:r>
            <a:endParaRPr lang="en-IN" sz="3000" dirty="0">
              <a:solidFill>
                <a:srgbClr val="ED7D3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8" y="2145054"/>
            <a:ext cx="117584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GFR is the best measure of overall kidney function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health and disease. 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GFR can be affected by chronic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kidney disease which reduces the number of nephrons.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normal GFR of a young adult is around 120-130 mL/min/1.73 m2. 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Normal values in women are 8% lower from those of men at all ages. 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Above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age of 30 years, GFR declines at the rate of approximately 1 mL/min/1.73 m2 per year.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457" y="360608"/>
            <a:ext cx="1162962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000" b="1" i="0" u="none" strike="noStrike" baseline="0" dirty="0" smtClean="0">
                <a:solidFill>
                  <a:srgbClr val="FF66FF"/>
                </a:solidFill>
                <a:latin typeface="Rockwell" panose="02060603020205020403" pitchFamily="18" charset="0"/>
              </a:rPr>
              <a:t>Normal range and variability of GFR</a:t>
            </a:r>
          </a:p>
          <a:p>
            <a:pPr algn="just"/>
            <a:r>
              <a:rPr lang="en-IN" sz="3000" b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Age (sex) 								Mean GFR + SD</a:t>
            </a:r>
          </a:p>
          <a:p>
            <a:pPr algn="just"/>
            <a:r>
              <a:rPr lang="en-IN" sz="3000" b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							</a:t>
            </a:r>
            <a:r>
              <a:rPr lang="en-IN" sz="2000" b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(mL/min/1.73 m2)</a:t>
            </a:r>
          </a:p>
          <a:p>
            <a:pPr algn="just"/>
            <a:endParaRPr lang="en-IN" sz="3000" b="0" i="1" u="none" strike="noStrike" baseline="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1 week (males and females) 					40.6 + 14.8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C00000"/>
                </a:solidFill>
                <a:latin typeface="Rockwell" panose="02060603020205020403" pitchFamily="18" charset="0"/>
              </a:rPr>
              <a:t>2-8 weeks (males and females) 				65.8 + 24.8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&gt;8 weeks (males and females) 					95.7 + 21.7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2-12 years (males and females) 				133.0 + 27.0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13-21 years (males) 							140.0 + 30.0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rgbClr val="FF66FF"/>
                </a:solidFill>
                <a:latin typeface="Rockwell" panose="02060603020205020403" pitchFamily="18" charset="0"/>
              </a:rPr>
              <a:t>13-21 years (females) 						126.0 + 22.0</a:t>
            </a:r>
            <a:endParaRPr lang="en-IN" sz="3000" dirty="0">
              <a:solidFill>
                <a:srgbClr val="FF66FF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6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3296992" cy="2009104"/>
          </a:xfrm>
          <a:prstGeom prst="halfFrame">
            <a:avLst>
              <a:gd name="adj1" fmla="val 4217"/>
              <a:gd name="adj2" fmla="val 549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Half Frame 1"/>
          <p:cNvSpPr/>
          <p:nvPr/>
        </p:nvSpPr>
        <p:spPr>
          <a:xfrm rot="5400000">
            <a:off x="7162799" y="-6439"/>
            <a:ext cx="5022761" cy="5035639"/>
          </a:xfrm>
          <a:prstGeom prst="halfFrame">
            <a:avLst>
              <a:gd name="adj1" fmla="val 2307"/>
              <a:gd name="adj2" fmla="val 1794"/>
            </a:avLst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682" y="153405"/>
            <a:ext cx="17588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Etiology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682" y="707403"/>
            <a:ext cx="11747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i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Glomerular Diseases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Primary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—Focal segmental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glomerulosclerosis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(FSGS),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IgA nephropathy,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membranoproliferative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glomerulonephritis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(MPGN).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Secondary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—Diabetes, systemic lupus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erythematosus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(SLE).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1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Tubulointerstitial</a:t>
            </a:r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diseases </a:t>
            </a:r>
            <a:r>
              <a:rPr lang="en-IN" sz="3000" b="0" i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—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Reflux nephropathy,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obstructive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uropathy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Vascular diseases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— Hypertensive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nephrosclerosis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 ischemic nephropathy.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Cystic diseases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— Autosomal dominant and recessive polycystic kidney disease (ADPKD and ARPKD).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Heredofamilial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— 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Alport’s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syndrome.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Diseases in the transplant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-Chronic allograft nephropathy.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4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1894</Words>
  <Application>Microsoft Office PowerPoint</Application>
  <PresentationFormat>Widescreen</PresentationFormat>
  <Paragraphs>173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Baskerville Old Face</vt:lpstr>
      <vt:lpstr>Calibri</vt:lpstr>
      <vt:lpstr>Calibri Light</vt:lpstr>
      <vt:lpstr>Rockwell</vt:lpstr>
      <vt:lpstr>Times New Roman</vt:lpstr>
      <vt:lpstr>Wingdings</vt:lpstr>
      <vt:lpstr>Office Theme</vt:lpstr>
      <vt:lpstr>Chronic Renal Failure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Renal Failure</dc:title>
  <dc:creator>User</dc:creator>
  <cp:lastModifiedBy>User</cp:lastModifiedBy>
  <cp:revision>15</cp:revision>
  <dcterms:created xsi:type="dcterms:W3CDTF">2020-10-18T03:56:37Z</dcterms:created>
  <dcterms:modified xsi:type="dcterms:W3CDTF">2020-10-18T11:53:15Z</dcterms:modified>
</cp:coreProperties>
</file>